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71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5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5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3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4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9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84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30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6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90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A8C96-0BA2-4E81-8371-CDA001AD8199}" type="datetimeFigureOut">
              <a:rPr lang="ru-RU" smtClean="0"/>
              <a:t>19.06.2024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CC20A-587C-4FD1-B19F-9EF8B6578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71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2536" y="701070"/>
            <a:ext cx="11707445" cy="3529264"/>
          </a:xfrm>
        </p:spPr>
        <p:txBody>
          <a:bodyPr>
            <a:noAutofit/>
          </a:bodyPr>
          <a:lstStyle/>
          <a:p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ПО ОРГАНИЗАЦИИ ПИТАНИЯ ДЕТЕЙ, ОБУЧАЮЩИХСЯ ПО  ОБРАЗОВАТЕЛЬНЫМ ПРОГРАММАМ НАЧАЛЬНОГО ОБЩЕГО, ОСНОВНОГО ОБЩЕГО И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35" b="13390"/>
          <a:stretch/>
        </p:blipFill>
        <p:spPr>
          <a:xfrm>
            <a:off x="5004004" y="4950031"/>
            <a:ext cx="2264508" cy="167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60851"/>
            <a:ext cx="11379200" cy="1416001"/>
          </a:xfrm>
          <a:ln w="19050"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аименование объекта закупки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ОРГАНИЗАЦИИ ПИТАНИЯ ДЕТЕЙ, ОБУЧАЮЩИХСЯ ПО  ОБРАЗОВАТЕЛЬНЫМ ПРОГРАММАМ НАЧАЛЬНОГО ОБЩЕГО, ОСНОВНОГО ОБЩЕГО И СРЕДНЕГО ОБЩЕГО ОБРАЗОВАНИЯ ДЛЯ  МБОУ СОШ №___ Г. ПЕНЗЫ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8000" y="1897006"/>
            <a:ext cx="11379200" cy="1325563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определения поставщика (подрядчика, исполнителя)</a:t>
            </a:r>
          </a:p>
          <a:p>
            <a:pPr algn="ctr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КОНКУРС В ЭЛЕКТРОННОЙ ФОРМЕ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8000" y="3421796"/>
            <a:ext cx="11379200" cy="319392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СРОКАХ: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 об осуществлении закупки размещается при проведении: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электронного конкурса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чем за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дней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даты окончания срока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заявок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 оценка вторых частей заявок на участие в закупке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дня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дня, следующего за датой окончания срока подачи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заявок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закупке,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–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рабочий день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90" r="25790" b="6901"/>
          <a:stretch/>
        </p:blipFill>
        <p:spPr>
          <a:xfrm>
            <a:off x="1303420" y="4290896"/>
            <a:ext cx="1946030" cy="210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6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89769" y="365125"/>
            <a:ext cx="6813062" cy="596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089768" y="248654"/>
            <a:ext cx="6930293" cy="6360694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Tx/>
              <a:buChar char="-"/>
            </a:pP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закупки в соответствии с требованиями, установленными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33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о контрактной системе и иными нормативными правовыми актами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начальной (максимальной) цены контракта, начальной цены единицы товара, работы, услуги в соответствии с требованиями,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установленными статьей 22 Закона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и оценки заявок на участие в электронном конкурсе; </a:t>
            </a:r>
            <a:endParaRPr lang="ru-RU" sz="25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60274" y="541588"/>
            <a:ext cx="3850104" cy="5965337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с п. 4.1 постановления администрации                                  г. Пензы от 11.12.2013г                      № 1469                                               заявка включает в себя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110378" y="2975811"/>
            <a:ext cx="862160" cy="69834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48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9" t="9841" r="11936" b="12003"/>
          <a:stretch/>
        </p:blipFill>
        <p:spPr>
          <a:xfrm>
            <a:off x="6176211" y="3606277"/>
            <a:ext cx="5358063" cy="311673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821" y="360947"/>
            <a:ext cx="11558337" cy="5244328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СОДЕРЖАНИЮ И ФОРМЕ </a:t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РАССМОТРЕНИЯ И ОЦЕНКИ ЗАЯВОК НА УЧАСТИЕ В ЭЛЕКТРОННОМ КОНКУРСЕ</a:t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ПОСТАНОВЛЕНИЕМ ПРАВИТЕЛЬСТВА РФ               ОТ 31.12.2021Г № 2604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770" y="349494"/>
            <a:ext cx="11220938" cy="1354258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РАССМОТРЕНИЯ И ОЦЕНКИ </a:t>
            </a:r>
            <a:b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ЗАЯВОК НА УЧАСТИЕ В ЭЛЕКТРОННОМ КОНКУРСЕ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17770" y="1836623"/>
            <a:ext cx="11330353" cy="134082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</a:p>
          <a:p>
            <a:pPr algn="just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заказчике и закупке товаров, работ, услуг для обеспечения государственных и муниципальных нужд 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17770" y="3390776"/>
            <a:ext cx="11330353" cy="106399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5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показатели оценки заявок на участие в закупке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7769" y="4701682"/>
            <a:ext cx="11330353" cy="154280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5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о применении отдельных критериев оценки, показателей оценки и показателей оценки, детализирующих показатели оценки, предусмотренных разделом II настоящего документа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28" b="15182"/>
          <a:stretch/>
        </p:blipFill>
        <p:spPr>
          <a:xfrm>
            <a:off x="0" y="15636"/>
            <a:ext cx="2266462" cy="77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52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717" y="208547"/>
            <a:ext cx="11638546" cy="202932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ОЦЕНКИ В «WEB-ТОРГИ-КС» ЗАПОЛНЯЮТСЯ ВО ВКЛАДКЕ «</a:t>
            </a: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КРИТЕРИЯХ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СОГЛАСНО КРИТЕРИЯМ, ПРЕДУСМОТРЕННЫМ «</a:t>
            </a:r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РАССМОТРЕНИЯ И ОЦЕНКИ ЗАЯВОК НА УЧАСТИЕ В ЭЛЕКТРОННОМ КОНКУРСЕ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17" y="2237874"/>
            <a:ext cx="11638546" cy="42760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8" t="1368" r="3298" b="1994"/>
          <a:stretch/>
        </p:blipFill>
        <p:spPr>
          <a:xfrm>
            <a:off x="272717" y="1018676"/>
            <a:ext cx="980534" cy="121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7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707" y="742462"/>
            <a:ext cx="10515600" cy="157089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КОНТРАКТА ДОЛЖЕН СОДЕРЖАТЬ ТИПОВЫЕ УСЛОВИЯ</a:t>
            </a:r>
            <a:endParaRPr lang="ru-RU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123069"/>
            <a:ext cx="116449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УТВЕРЖДЕННЫЕ, ПОСТАНОВЛЕНИЕМ ПРАВИТЕЛЬСТВА РОССИЙСКОЙ ФЕДЕРАЦИИ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МАРТА 2023 Г. № 498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(УСЛОВИЯ ОБ ОБЯЗАННОСТЯХ ИСПОЛНИТЕЛЯ И УСЛОВИЯ ОБ ОБЯЗАННОСТЯХ ЗАКАЗЧИКА</a:t>
            </a:r>
            <a:r>
              <a:rPr lang="ru-RU" sz="2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5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4" t="3875" r="12735" b="12479"/>
          <a:stretch/>
        </p:blipFill>
        <p:spPr>
          <a:xfrm>
            <a:off x="9886461" y="4339205"/>
            <a:ext cx="2149231" cy="24495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96" t="16297" r="31880" b="7122"/>
          <a:stretch/>
        </p:blipFill>
        <p:spPr>
          <a:xfrm>
            <a:off x="115276" y="155046"/>
            <a:ext cx="1148861" cy="155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5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7908" y="586154"/>
            <a:ext cx="5900615" cy="495083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300" b="1" u="sng" dirty="0" smtClean="0">
                <a:solidFill>
                  <a:srgbClr val="FF0000"/>
                </a:solidFill>
              </a:rPr>
              <a:t>В заявке, заполняемой</a:t>
            </a:r>
            <a:r>
              <a:rPr lang="ru-RU" sz="3300" u="sng" dirty="0" smtClean="0">
                <a:solidFill>
                  <a:srgbClr val="FF0000"/>
                </a:solidFill>
              </a:rPr>
              <a:t> в</a:t>
            </a:r>
            <a:r>
              <a:rPr lang="ru-RU" sz="3300" b="1" u="sng" dirty="0" smtClean="0">
                <a:solidFill>
                  <a:srgbClr val="FF0000"/>
                </a:solidFill>
              </a:rPr>
              <a:t> АИС города Пензы «WEB-Торги-КС имеется вкладка «Требования к участнику», </a:t>
            </a:r>
            <a:r>
              <a:rPr lang="ru-RU" sz="3300" dirty="0" smtClean="0"/>
              <a:t>в которой необходимо указать «</a:t>
            </a:r>
            <a:r>
              <a:rPr lang="ru-RU" sz="3300" b="1" dirty="0" smtClean="0"/>
              <a:t>Дополнительные требования к участникам (в соответствии с частью 2 статьи 31 Федерального закона </a:t>
            </a:r>
            <a:r>
              <a:rPr lang="ru-RU" sz="3300" b="1" dirty="0" smtClean="0"/>
              <a:t>                   № </a:t>
            </a:r>
            <a:r>
              <a:rPr lang="ru-RU" sz="3300" b="1" dirty="0" smtClean="0"/>
              <a:t>44-ФЗ</a:t>
            </a:r>
            <a:r>
              <a:rPr lang="ru-RU" sz="3300" b="1" dirty="0" smtClean="0"/>
              <a:t>)*</a:t>
            </a:r>
            <a:r>
              <a:rPr lang="ru-RU" sz="3300" dirty="0" smtClean="0"/>
              <a:t>» </a:t>
            </a:r>
            <a:r>
              <a:rPr lang="ru-RU" sz="3300" dirty="0" smtClean="0"/>
              <a:t>информацию </a:t>
            </a:r>
            <a:r>
              <a:rPr lang="ru-RU" sz="3300" dirty="0" smtClean="0"/>
              <a:t>согласно</a:t>
            </a:r>
            <a:endParaRPr lang="ru-RU" sz="33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122694" y="451098"/>
            <a:ext cx="459606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u="sng" dirty="0" smtClean="0">
                <a:solidFill>
                  <a:srgbClr val="FF0000"/>
                </a:solidFill>
              </a:rPr>
              <a:t>ТРЕБОВАНИЯ В СООТВЕТСТВИИ С ПОЗИЦИЕЙ 33 РАЗДЕЛА VI ПРИЛОЖЕНИЯ К ПП РФ ОТ 29.12.2021 № 2571. </a:t>
            </a:r>
          </a:p>
          <a:p>
            <a:pPr algn="ctr"/>
            <a:r>
              <a:rPr lang="ru-RU" sz="2500" b="1" dirty="0" smtClean="0"/>
              <a:t>Услуги </a:t>
            </a:r>
            <a:r>
              <a:rPr lang="ru-RU" sz="2500" b="1" dirty="0"/>
              <a:t>общественного питания и (или) поставка пищевых продуктов, закупаемых для организаций, осуществляющих образовательную деятельность, медицинских организаций, организаций социального обслуживания, организаций отдыха детей и их </a:t>
            </a:r>
            <a:r>
              <a:rPr lang="ru-RU" sz="2500" b="1" dirty="0" smtClean="0"/>
              <a:t>оздоровления</a:t>
            </a:r>
            <a:endParaRPr lang="ru-RU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967663"/>
            <a:ext cx="5903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*постановления </a:t>
            </a:r>
            <a:r>
              <a:rPr lang="ru-RU" b="1" dirty="0"/>
              <a:t>Правительства РФ от 29.12.2021 № 2571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6360695" y="2815389"/>
            <a:ext cx="641684" cy="7700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66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0454"/>
          </a:xfrm>
        </p:spPr>
        <p:txBody>
          <a:bodyPr>
            <a:normAutofit/>
          </a:bodyPr>
          <a:lstStyle/>
          <a:p>
            <a:pPr algn="ctr"/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ЗАЯВКЕ, ЗАПОЛНЯЕМОЙ</a:t>
            </a:r>
            <a:r>
              <a:rPr lang="ru-RU" sz="3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3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«WEB-ТОРГИ-КС ИМЕЕТСЯ ВКЛАДКА «КОМИССИЯ»,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необходимо указывать представителя заказчика для включения в состав комиссии по осуществлению закупки (согласно п.3.9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постановления администрации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Пензы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1469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11.12.2013).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4" t="3875" r="12735" b="12479"/>
          <a:stretch/>
        </p:blipFill>
        <p:spPr>
          <a:xfrm>
            <a:off x="9942608" y="4299099"/>
            <a:ext cx="2149231" cy="244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1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384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   ОТКРЫТЫЙ КОНКУРС  В ЭЛЕКТРОННОЙ ФОРМЕ                                              ОКАЗАНИЕ УСЛУГ ПО ОРГАНИЗАЦИИ ПИТАНИЯ ДЕТЕЙ, ОБУЧАЮЩИХСЯ ПО  ОБРАЗОВАТЕЛЬНЫМ ПРОГРАММАМ НАЧАЛЬНОГО ОБЩЕГО, ОСНОВНОГО ОБЩЕГО И  СРЕДНЕГО ОБЩЕГО ОБРАЗОВАНИЯ</vt:lpstr>
      <vt:lpstr>Наименование объекта закупки  ОКАЗАНИЕ УСЛУГ ПО ОРГАНИЗАЦИИ ПИТАНИЯ ДЕТЕЙ, ОБУЧАЮЩИХСЯ ПО  ОБРАЗОВАТЕЛЬНЫМ ПРОГРАММАМ НАЧАЛЬНОГО ОБЩЕГО, ОСНОВНОГО ОБЩЕГО И СРЕДНЕГО ОБЩЕГО ОБРАЗОВАНИЯ ДЛЯ  МБОУ СОШ №___ Г. ПЕНЗЫ</vt:lpstr>
      <vt:lpstr>Презентация PowerPoint</vt:lpstr>
      <vt:lpstr>ТРЕБОВАНИЯ К СОДЕРЖАНИЮ И ФОРМЕ  ПОРЯДКА РАССМОТРЕНИЯ И ОЦЕНКИ ЗАЯВОК НА УЧАСТИЕ В ЭЛЕКТРОННОМ КОНКУРСЕ     УТВЕРЖДЕНЫ ПОСТАНОВЛЕНИЕМ ПРАВИТЕЛЬСТВА РФ               ОТ 31.12.2021Г № 2604    </vt:lpstr>
      <vt:lpstr>ПОРЯДОК РАССМОТРЕНИЯ И ОЦЕНКИ  ЗАЯВОК НА УЧАСТИЕ В ЭЛЕКТРОННОМ КОНКУРСЕ</vt:lpstr>
      <vt:lpstr>КРИТЕРИИ ОЦЕНКИ В «WEB-ТОРГИ-КС» ЗАПОЛНЯЮТСЯ ВО ВКЛАДКЕ «ИНФОРМАЦИЯ О КРИТЕРИЯХ» СОГЛАСНО КРИТЕРИЯМ, ПРЕДУСМОТРЕННЫМ «ПОРЯДКОМ РАССМОТРЕНИЯ И ОЦЕНКИ ЗАЯВОК НА УЧАСТИЕ В ЭЛЕКТРОННОМ КОНКУРСЕ»</vt:lpstr>
      <vt:lpstr>ПРОЕКТ КОНТРАКТА ДОЛЖЕН СОДЕРЖАТЬ ТИПОВЫЕ УСЛОВИЯ</vt:lpstr>
      <vt:lpstr>Презентация PowerPoint</vt:lpstr>
      <vt:lpstr>В ЗАЯВКЕ, ЗАПОЛНЯЕМОЙ В «WEB-ТОРГИ-КС ИМЕЕТСЯ ВКЛАДКА «КОМИССИЯ», в которой необходимо указывать представителя заказчика для включения в состав комиссии по осуществлению закупки (согласно п.3.9 постановления администрации города Пензы № 1469 от 11.12.2013).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конкурс в электронной форме по оказание услуг по организации питания детей, обучающихся по  образовательным программам начального общего, основного общего и среднего общего образования</dc:title>
  <dc:creator>2014</dc:creator>
  <cp:lastModifiedBy>2014</cp:lastModifiedBy>
  <cp:revision>16</cp:revision>
  <dcterms:created xsi:type="dcterms:W3CDTF">2024-06-18T13:34:53Z</dcterms:created>
  <dcterms:modified xsi:type="dcterms:W3CDTF">2024-06-19T05:47:37Z</dcterms:modified>
</cp:coreProperties>
</file>